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536" r:id="rId2"/>
    <p:sldId id="538" r:id="rId3"/>
    <p:sldId id="540" r:id="rId4"/>
    <p:sldId id="54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10FF-4E47-4A1C-9A2F-9B2FB3D36D3A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259E-547A-487B-940C-3C62201E86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2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/>
          <a:lstStyle/>
          <a:p>
            <a:pPr indent="342900" algn="just">
              <a:lnSpc>
                <a:spcPts val="21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液界面被认为是最简单的模拟生物膜模型，界面上的电荷转移、离子转移是最基本的物理化学过程之一，它与许多重要的生物、化学体系，如化学传感器、药理学中的药物释放、相转移催化以及模拟生物膜的研究密切相关。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42900" algn="just">
              <a:lnSpc>
                <a:spcPts val="21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我们运用扫描电化学显微镜（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SECM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）技术，研究了该仿生界面上电荷的转移过程。</a:t>
            </a:r>
          </a:p>
          <a:p>
            <a:pPr indent="342900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9A20A-4924-4381-ADC2-6E20E6AC28A3}" type="slidenum">
              <a:rPr lang="zh-CN" altLang="en-US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1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简化的液/液界面上ZnTArP-HQ双分子反应电子转移过程(SECM反馈模式)</a:t>
            </a:r>
          </a:p>
          <a:p>
            <a:pPr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77D10-EB55-42A9-B898-8ACEBC5A35F8}" type="slidenum">
              <a:rPr lang="zh-CN" altLang="en-US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338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</a:rPr>
              <a:t>9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</a:rPr>
              <a:t>、丙烯酸/羧甲基纤维素高吸水性树脂水凝胶电解仪等离子体的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sym typeface="黑体" panose="02010609060101010101" pitchFamily="49" charset="-122"/>
              </a:rPr>
              <a:t>合成、表征和肿胀的行为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</a:rPr>
              <a:t>。</a:t>
            </a:r>
          </a:p>
          <a:p>
            <a:pPr>
              <a:spcBef>
                <a:spcPct val="0"/>
              </a:spcBef>
            </a:pPr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</a:rPr>
              <a:t>10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</a:rPr>
              <a:t>、使用辉光放电电解等离子体的高吸收性树脂</a:t>
            </a:r>
          </a:p>
          <a:p>
            <a:pPr>
              <a:spcBef>
                <a:spcPct val="0"/>
              </a:spcBef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、自愈合凝胶</a:t>
            </a: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199F0-7290-4ED2-85E5-8F7613DDD3D6}" type="slidenum">
              <a:rPr lang="zh-CN" altLang="en-US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4C31-BDC7-49B6-AD86-E38C46C696B2}" type="datetimeFigureOut">
              <a:rPr lang="zh-CN" altLang="en-US" smtClean="0"/>
              <a:t>2019-8-12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DDB1-CE4B-4919-94C3-672F0812D7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7"/>
          <p:cNvGrpSpPr/>
          <p:nvPr/>
        </p:nvGrpSpPr>
        <p:grpSpPr bwMode="auto">
          <a:xfrm>
            <a:off x="1764856" y="1581533"/>
            <a:ext cx="5544616" cy="1771691"/>
            <a:chOff x="0" y="0"/>
            <a:chExt cx="5775" cy="1536"/>
          </a:xfrm>
        </p:grpSpPr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 flipV="1">
              <a:off x="1746" y="725"/>
              <a:ext cx="516" cy="91"/>
            </a:xfrm>
            <a:prstGeom prst="rightArrow">
              <a:avLst>
                <a:gd name="adj1" fmla="val 50000"/>
                <a:gd name="adj2" fmla="val 143333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zh-CN" altLang="en-US" sz="1350"/>
            </a:p>
          </p:txBody>
        </p:sp>
        <p:pic>
          <p:nvPicPr>
            <p:cNvPr id="16397" name="Picture 1029" descr="3-24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81"/>
              <a:ext cx="1692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2292" y="635"/>
              <a:ext cx="920" cy="560"/>
            </a:xfrm>
            <a:prstGeom prst="rect">
              <a:avLst/>
            </a:prstGeom>
            <a:noFill/>
            <a:ln w="38100" cap="rnd">
              <a:solidFill>
                <a:srgbClr val="00CCFF"/>
              </a:solidFill>
              <a:prstDash val="sysDot"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Liquid/liquid interface</a:t>
              </a:r>
            </a:p>
          </p:txBody>
        </p:sp>
        <p:grpSp>
          <p:nvGrpSpPr>
            <p:cNvPr id="16399" name="Group 11"/>
            <p:cNvGrpSpPr/>
            <p:nvPr/>
          </p:nvGrpSpPr>
          <p:grpSpPr bwMode="auto">
            <a:xfrm>
              <a:off x="3107" y="0"/>
              <a:ext cx="2668" cy="1313"/>
              <a:chOff x="0" y="0"/>
              <a:chExt cx="2668" cy="1313"/>
            </a:xfrm>
          </p:grpSpPr>
          <p:sp>
            <p:nvSpPr>
              <p:cNvPr id="16" name="燕尾形箭头 8"/>
              <p:cNvSpPr>
                <a:spLocks noChangeArrowheads="1"/>
              </p:cNvSpPr>
              <p:nvPr/>
            </p:nvSpPr>
            <p:spPr bwMode="auto">
              <a:xfrm>
                <a:off x="363" y="634"/>
                <a:ext cx="307" cy="95"/>
              </a:xfrm>
              <a:prstGeom prst="notchedRightArrow">
                <a:avLst>
                  <a:gd name="adj1" fmla="val 50000"/>
                  <a:gd name="adj2" fmla="val 43821"/>
                </a:avLst>
              </a:prstGeom>
              <a:solidFill>
                <a:srgbClr val="FF00FF"/>
              </a:solidFill>
              <a:ln w="25400">
                <a:solidFill>
                  <a:srgbClr val="89A4A7"/>
                </a:solidFill>
                <a:miter lim="800000"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7" name="圆柱形 4"/>
              <p:cNvSpPr>
                <a:spLocks noChangeArrowheads="1"/>
              </p:cNvSpPr>
              <p:nvPr/>
            </p:nvSpPr>
            <p:spPr bwMode="auto">
              <a:xfrm>
                <a:off x="698" y="134"/>
                <a:ext cx="698" cy="1179"/>
              </a:xfrm>
              <a:prstGeom prst="can">
                <a:avLst>
                  <a:gd name="adj" fmla="val 28535"/>
                </a:avLst>
              </a:prstGeom>
              <a:solidFill>
                <a:srgbClr val="8FD1B5"/>
              </a:solidFill>
              <a:ln w="25400">
                <a:solidFill>
                  <a:srgbClr val="89A4A7"/>
                </a:solidFill>
                <a:rou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6402" name="圆柱形 5"/>
              <p:cNvSpPr>
                <a:spLocks noChangeArrowheads="1"/>
              </p:cNvSpPr>
              <p:nvPr/>
            </p:nvSpPr>
            <p:spPr bwMode="auto">
              <a:xfrm>
                <a:off x="708" y="725"/>
                <a:ext cx="698" cy="574"/>
              </a:xfrm>
              <a:prstGeom prst="can">
                <a:avLst>
                  <a:gd name="adj" fmla="val 31819"/>
                </a:avLst>
              </a:prstGeom>
              <a:gradFill rotWithShape="0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/>
              </a:gradFill>
              <a:ln w="25400">
                <a:solidFill>
                  <a:srgbClr val="89A4A7"/>
                </a:solidFill>
                <a:round/>
              </a:ln>
            </p:spPr>
            <p:txBody>
              <a:bodyPr anchor="ctr"/>
              <a:lstStyle/>
              <a:p>
                <a:r>
                  <a:rPr lang="en-US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Aqueous phase</a:t>
                </a:r>
                <a:endPara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3" name="圆柱形 6"/>
              <p:cNvSpPr>
                <a:spLocks noChangeArrowheads="1"/>
              </p:cNvSpPr>
              <p:nvPr/>
            </p:nvSpPr>
            <p:spPr bwMode="auto">
              <a:xfrm>
                <a:off x="698" y="454"/>
                <a:ext cx="698" cy="478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/>
              </a:gradFill>
              <a:ln w="25400">
                <a:solidFill>
                  <a:srgbClr val="89A4A7"/>
                </a:solidFill>
                <a:round/>
              </a:ln>
            </p:spPr>
            <p:txBody>
              <a:bodyPr anchor="ctr"/>
              <a:lstStyle/>
              <a:p>
                <a:r>
                  <a:rPr lang="en-US" altLang="zh-CN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Organic phase</a:t>
                </a:r>
                <a:endPara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燕尾形箭头 9"/>
              <p:cNvSpPr>
                <a:spLocks noChangeArrowheads="1"/>
              </p:cNvSpPr>
              <p:nvPr/>
            </p:nvSpPr>
            <p:spPr bwMode="auto">
              <a:xfrm>
                <a:off x="363" y="995"/>
                <a:ext cx="307" cy="97"/>
              </a:xfrm>
              <a:prstGeom prst="notchedRightArrow">
                <a:avLst>
                  <a:gd name="adj1" fmla="val 50000"/>
                  <a:gd name="adj2" fmla="val 43823"/>
                </a:avLst>
              </a:prstGeom>
              <a:solidFill>
                <a:srgbClr val="FF00FF"/>
              </a:solidFill>
              <a:ln w="25400">
                <a:solidFill>
                  <a:srgbClr val="89A4A7"/>
                </a:solidFill>
                <a:miter lim="800000"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6405" name="TextBox 18"/>
              <p:cNvSpPr txBox="1">
                <a:spLocks noChangeArrowheads="1"/>
              </p:cNvSpPr>
              <p:nvPr/>
            </p:nvSpPr>
            <p:spPr bwMode="auto">
              <a:xfrm>
                <a:off x="0" y="861"/>
                <a:ext cx="727" cy="2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endParaRPr lang="en-US" altLang="zh-CN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1542" y="0"/>
                <a:ext cx="1126" cy="635"/>
              </a:xfrm>
              <a:prstGeom prst="cloudCallout">
                <a:avLst>
                  <a:gd name="adj1" fmla="val -60222"/>
                  <a:gd name="adj2" fmla="val 81495"/>
                </a:avLst>
              </a:prstGeom>
              <a:gradFill rotWithShape="1">
                <a:gsLst>
                  <a:gs pos="0">
                    <a:srgbClr val="0066FF"/>
                  </a:gs>
                  <a:gs pos="50000">
                    <a:schemeClr val="bg1"/>
                  </a:gs>
                  <a:gs pos="100000">
                    <a:srgbClr val="0066FF"/>
                  </a:gs>
                </a:gsLst>
                <a:lin ang="5400000" scaled="1"/>
              </a:gradFill>
              <a:ln w="9525" cmpd="sng">
                <a:solidFill>
                  <a:srgbClr val="0000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05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Simulating biological</a:t>
                </a:r>
              </a:p>
              <a:p>
                <a:pPr>
                  <a:defRPr/>
                </a:pPr>
                <a:r>
                  <a:rPr lang="en-US" sz="105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membrane</a:t>
                </a:r>
                <a:endPara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AutoShape 19"/>
              <p:cNvSpPr/>
              <p:nvPr/>
            </p:nvSpPr>
            <p:spPr bwMode="auto">
              <a:xfrm>
                <a:off x="135" y="634"/>
                <a:ext cx="137" cy="409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524001" y="968646"/>
            <a:ext cx="7343677" cy="41549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扫描电化学显微技术研究液</a:t>
            </a:r>
            <a:r>
              <a:rPr lang="en-US" altLang="zh-CN" sz="21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液界面电荷转移模拟生物膜模型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1511300" y="908720"/>
            <a:ext cx="9144000" cy="4577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90" name="图片 30"/>
          <p:cNvPicPr>
            <a:picLocks noChangeAspect="1"/>
          </p:cNvPicPr>
          <p:nvPr/>
        </p:nvPicPr>
        <p:blipFill>
          <a:blip r:embed="rId5"/>
          <a:srcRect l="-143" t="17152"/>
          <a:stretch>
            <a:fillRect/>
          </a:stretch>
        </p:blipFill>
        <p:spPr bwMode="auto">
          <a:xfrm>
            <a:off x="7654838" y="1634263"/>
            <a:ext cx="2821467" cy="1666230"/>
          </a:xfrm>
          <a:prstGeom prst="rect">
            <a:avLst/>
          </a:prstGeom>
          <a:noFill/>
          <a:ln w="38100" cap="rnd">
            <a:solidFill>
              <a:srgbClr val="00B0F0"/>
            </a:solidFill>
            <a:prstDash val="sysDot"/>
            <a:miter lim="800000"/>
            <a:headEnd/>
            <a:tailEnd/>
          </a:ln>
        </p:spPr>
      </p:pic>
      <p:sp>
        <p:nvSpPr>
          <p:cNvPr id="16391" name="文本框 6"/>
          <p:cNvSpPr txBox="1">
            <a:spLocks noChangeArrowheads="1"/>
          </p:cNvSpPr>
          <p:nvPr/>
        </p:nvSpPr>
        <p:spPr bwMode="auto">
          <a:xfrm>
            <a:off x="7275433" y="3331553"/>
            <a:ext cx="37191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J. Phys. Chem. C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16660.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图文框 32"/>
          <p:cNvSpPr/>
          <p:nvPr/>
        </p:nvSpPr>
        <p:spPr>
          <a:xfrm>
            <a:off x="1558925" y="222251"/>
            <a:ext cx="3805238" cy="614363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研究一：基础电化学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501787" y="3732996"/>
            <a:ext cx="5873724" cy="41549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基于杂环化合物卟啉和噻咯的电致化学发光研究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1562547" y="3676336"/>
            <a:ext cx="9144000" cy="4577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24" y="4265188"/>
            <a:ext cx="4573904" cy="20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69161"/>
              </p:ext>
            </p:extLst>
          </p:nvPr>
        </p:nvGraphicFramePr>
        <p:xfrm>
          <a:off x="2015526" y="4088269"/>
          <a:ext cx="2685700" cy="232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7" imgW="3911600" imgH="3386455" progId="ChemDraw.Document.6.0">
                  <p:embed/>
                </p:oleObj>
              </mc:Choice>
              <mc:Fallback>
                <p:oleObj name="CS ChemDraw Drawing" r:id="rId7" imgW="3911600" imgH="3386455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526" y="4088269"/>
                        <a:ext cx="2685700" cy="232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09936" y="6417325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Anal. Chem.</a:t>
            </a:r>
            <a:r>
              <a:rPr lang="zh-CN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2018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90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5272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3632" y="3347700"/>
            <a:ext cx="3360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J. Phys. Chem. C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115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4800.</a:t>
            </a:r>
          </a:p>
        </p:txBody>
      </p:sp>
      <p:sp>
        <p:nvSpPr>
          <p:cNvPr id="4" name="矩形 3"/>
          <p:cNvSpPr/>
          <p:nvPr/>
        </p:nvSpPr>
        <p:spPr>
          <a:xfrm>
            <a:off x="1511300" y="6443858"/>
            <a:ext cx="369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58,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5915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654" y="1362660"/>
            <a:ext cx="4203280" cy="16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矩形 20"/>
          <p:cNvSpPr>
            <a:spLocks noChangeArrowheads="1"/>
          </p:cNvSpPr>
          <p:nvPr/>
        </p:nvSpPr>
        <p:spPr bwMode="auto">
          <a:xfrm>
            <a:off x="1541234" y="2934778"/>
            <a:ext cx="43402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离子在表面带电的纳米通道中的异常扩散</a:t>
            </a:r>
            <a:endParaRPr lang="zh-CN" altLang="en-US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511300" y="946416"/>
            <a:ext cx="9144000" cy="4577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68335" y="908339"/>
            <a:ext cx="4627919" cy="6028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界面电子转移动力学的研究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1558925" y="222251"/>
            <a:ext cx="5473700" cy="614363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研究二：生物电化学传感与检测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1558925" y="3671260"/>
            <a:ext cx="9144000" cy="4577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4146" y="3291948"/>
            <a:ext cx="343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Phys. Chem. C,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4441.</a:t>
            </a:r>
          </a:p>
        </p:txBody>
      </p:sp>
      <p:sp>
        <p:nvSpPr>
          <p:cNvPr id="10" name="矩形 9"/>
          <p:cNvSpPr/>
          <p:nvPr/>
        </p:nvSpPr>
        <p:spPr>
          <a:xfrm>
            <a:off x="1196021" y="3634552"/>
            <a:ext cx="4627919" cy="6028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无机纳米材料电化学活细胞的检测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897" y="4193758"/>
            <a:ext cx="3128223" cy="20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8872" y="4227985"/>
            <a:ext cx="2667712" cy="20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521" y="1202947"/>
            <a:ext cx="2808312" cy="1708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262728" y="2948525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儿茶酚胺吲哚等生物物质的电化学传感器</a:t>
            </a:r>
            <a:endParaRPr lang="en-US" altLang="zh-CN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69155" y="3291948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Biosens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Bioelectron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</a:t>
            </a:r>
          </a:p>
        </p:txBody>
      </p:sp>
      <p:sp>
        <p:nvSpPr>
          <p:cNvPr id="6" name="矩形 5"/>
          <p:cNvSpPr/>
          <p:nvPr/>
        </p:nvSpPr>
        <p:spPr>
          <a:xfrm>
            <a:off x="1576609" y="6488668"/>
            <a:ext cx="8460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Anal. Chem.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8140</a:t>
            </a: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7932" y="4294679"/>
            <a:ext cx="2390172" cy="1885655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155474" y="6449553"/>
            <a:ext cx="341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Biosens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Bioelectron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90, 39.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矩形 319"/>
          <p:cNvSpPr/>
          <p:nvPr/>
        </p:nvSpPr>
        <p:spPr bwMode="auto">
          <a:xfrm>
            <a:off x="1631505" y="982455"/>
            <a:ext cx="4773613" cy="6032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区域环境分析及可视化检测</a:t>
            </a: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(Hg</a:t>
            </a:r>
            <a:r>
              <a:rPr lang="en-US" altLang="zh-CN" sz="2100" b="1" baseline="30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2+</a:t>
            </a: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en-US" altLang="zh-CN" sz="2100" b="1" baseline="30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Cr</a:t>
            </a:r>
            <a:r>
              <a:rPr lang="en-US" altLang="zh-CN" sz="2100" b="1" baseline="30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3+</a:t>
            </a: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21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1" name="矩形 320"/>
          <p:cNvSpPr/>
          <p:nvPr/>
        </p:nvSpPr>
        <p:spPr bwMode="auto">
          <a:xfrm>
            <a:off x="1511300" y="945850"/>
            <a:ext cx="9144000" cy="45741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8" name="图文框 317"/>
          <p:cNvSpPr/>
          <p:nvPr/>
        </p:nvSpPr>
        <p:spPr>
          <a:xfrm>
            <a:off x="1558925" y="260350"/>
            <a:ext cx="5473700" cy="615950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隶书"/>
                <a:cs typeface="隶书"/>
              </a:rPr>
              <a:t>研究三：纳米材料与环境和健康</a:t>
            </a:r>
          </a:p>
        </p:txBody>
      </p:sp>
      <p:pic>
        <p:nvPicPr>
          <p:cNvPr id="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471" y="1542915"/>
            <a:ext cx="3096344" cy="205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矩形 34"/>
          <p:cNvSpPr>
            <a:spLocks noChangeArrowheads="1"/>
          </p:cNvSpPr>
          <p:nvPr/>
        </p:nvSpPr>
        <p:spPr bwMode="auto">
          <a:xfrm>
            <a:off x="1540256" y="3586279"/>
            <a:ext cx="43195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Anal. Chem.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3538.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矩形 324"/>
          <p:cNvSpPr/>
          <p:nvPr/>
        </p:nvSpPr>
        <p:spPr bwMode="auto">
          <a:xfrm>
            <a:off x="1539341" y="3911212"/>
            <a:ext cx="9144000" cy="45741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585705"/>
            <a:ext cx="3600400" cy="19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" name="文本框 4"/>
          <p:cNvSpPr txBox="1">
            <a:spLocks noChangeArrowheads="1"/>
          </p:cNvSpPr>
          <p:nvPr/>
        </p:nvSpPr>
        <p:spPr bwMode="auto">
          <a:xfrm>
            <a:off x="6527138" y="3520046"/>
            <a:ext cx="605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r>
              <a:rPr lang="en-US" altLang="zh-CN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Anal. Chem.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91,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4031</a:t>
            </a:r>
            <a:r>
              <a:rPr lang="en-US" altLang="zh-CN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28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576" y="4505327"/>
            <a:ext cx="3400118" cy="1972529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329" name="图片 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4113" y="4437113"/>
            <a:ext cx="2718417" cy="2022397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681186" y="3962699"/>
            <a:ext cx="89741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介孔聚合物、分子印迹和氧化石墨烯复合材料在样品前处理的应用研究</a:t>
            </a:r>
          </a:p>
        </p:txBody>
      </p:sp>
      <p:sp>
        <p:nvSpPr>
          <p:cNvPr id="3" name="矩形 2"/>
          <p:cNvSpPr/>
          <p:nvPr/>
        </p:nvSpPr>
        <p:spPr>
          <a:xfrm>
            <a:off x="2090121" y="6531517"/>
            <a:ext cx="339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J. </a:t>
            </a:r>
            <a:r>
              <a:rPr lang="en-US" altLang="zh-CN" i="1" dirty="0" err="1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Chromatogr</a:t>
            </a:r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. A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 2018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1537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35.</a:t>
            </a:r>
          </a:p>
        </p:txBody>
      </p:sp>
      <p:sp>
        <p:nvSpPr>
          <p:cNvPr id="4" name="矩形 3"/>
          <p:cNvSpPr/>
          <p:nvPr/>
        </p:nvSpPr>
        <p:spPr>
          <a:xfrm>
            <a:off x="6960096" y="6531517"/>
            <a:ext cx="332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J. </a:t>
            </a:r>
            <a:r>
              <a:rPr lang="en-US" altLang="zh-CN" i="1" dirty="0" err="1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Chromatogr</a:t>
            </a:r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. A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2017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1479</a:t>
            </a:r>
            <a:r>
              <a:rPr lang="en-US" altLang="zh-CN" dirty="0">
                <a:latin typeface="Times New Roman" panose="02020603050405020304" pitchFamily="18" charset="0"/>
                <a:ea typeface="华文细黑"/>
                <a:cs typeface="Times New Roman" panose="02020603050405020304" pitchFamily="18" charset="0"/>
              </a:rPr>
              <a:t>, 40.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1511300" y="909004"/>
            <a:ext cx="9144000" cy="3873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4799856" y="3193312"/>
            <a:ext cx="702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Appl. Mater. Inter.,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11134.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0" name="图片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5815" y="1561465"/>
            <a:ext cx="4494530" cy="165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矩形 25"/>
          <p:cNvSpPr>
            <a:spLocks noChangeArrowheads="1"/>
          </p:cNvSpPr>
          <p:nvPr/>
        </p:nvSpPr>
        <p:spPr bwMode="auto">
          <a:xfrm>
            <a:off x="1831453" y="3152979"/>
            <a:ext cx="33972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Chromatogr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33.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4"/>
          <a:srcRect r="685" b="13725"/>
          <a:stretch>
            <a:fillRect/>
          </a:stretch>
        </p:blipFill>
        <p:spPr bwMode="auto">
          <a:xfrm>
            <a:off x="1830705" y="1514475"/>
            <a:ext cx="3719830" cy="17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1558926" y="948641"/>
            <a:ext cx="8009631" cy="613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开展了等离子体高吸收性树脂和自愈合凝胶的应用研究</a:t>
            </a:r>
            <a:endParaRPr lang="zh-CN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1558926" y="222251"/>
            <a:ext cx="5832475" cy="614363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隶书"/>
                <a:cs typeface="隶书"/>
              </a:rPr>
              <a:t>研究四：新型功能材料与分析科学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558925" y="3571739"/>
            <a:ext cx="9144000" cy="3873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2265" y="3618230"/>
            <a:ext cx="67532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界面电荷转移行为对于能源材料性能的研究</a:t>
            </a:r>
          </a:p>
        </p:txBody>
      </p:sp>
      <p:pic>
        <p:nvPicPr>
          <p:cNvPr id="21505" name="Picture 1"/>
          <p:cNvPicPr>
            <a:picLocks noChangeAspect="1"/>
          </p:cNvPicPr>
          <p:nvPr/>
        </p:nvPicPr>
        <p:blipFill>
          <a:blip r:embed="rId5"/>
          <a:srcRect r="5644"/>
          <a:stretch>
            <a:fillRect/>
          </a:stretch>
        </p:blipFill>
        <p:spPr>
          <a:xfrm>
            <a:off x="7956550" y="3994829"/>
            <a:ext cx="2693035" cy="229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Schem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300" y="4115479"/>
            <a:ext cx="2825115" cy="2118995"/>
          </a:xfrm>
          <a:prstGeom prst="rect">
            <a:avLst/>
          </a:prstGeom>
        </p:spPr>
      </p:pic>
      <p:pic>
        <p:nvPicPr>
          <p:cNvPr id="7" name="图片 6" descr="Figure S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415" y="4130084"/>
            <a:ext cx="2837815" cy="2044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2725" y="6367189"/>
            <a:ext cx="3357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J. Phys. Chem. C,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2016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, 120,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919.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9455" y="6367189"/>
            <a:ext cx="5442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Functional Materials,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1902992.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宽屏</PresentationFormat>
  <Paragraphs>52</Paragraphs>
  <Slides>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等线</vt:lpstr>
      <vt:lpstr>等线 Light</vt:lpstr>
      <vt:lpstr>黑体</vt:lpstr>
      <vt:lpstr>华文细黑</vt:lpstr>
      <vt:lpstr>隶书</vt:lpstr>
      <vt:lpstr>宋体</vt:lpstr>
      <vt:lpstr>Arial</vt:lpstr>
      <vt:lpstr>Times New Roman</vt:lpstr>
      <vt:lpstr>Office 主题​​</vt:lpstr>
      <vt:lpstr>CS ChemDraw Drawing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 zhengang</dc:creator>
  <cp:lastModifiedBy>Windows 用户</cp:lastModifiedBy>
  <cp:revision>6</cp:revision>
  <dcterms:created xsi:type="dcterms:W3CDTF">2019-08-12T06:01:00Z</dcterms:created>
  <dcterms:modified xsi:type="dcterms:W3CDTF">2019-08-12T13:39:54Z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